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58" r:id="rId4"/>
    <p:sldId id="259" r:id="rId5"/>
    <p:sldId id="260" r:id="rId6"/>
    <p:sldId id="261" r:id="rId7"/>
    <p:sldId id="268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B0078-C345-4EC8-8E17-7DD9F145E8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FA35E-2DF9-4177-A770-48F33133E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27A1-31F7-4674-AD9B-855EA890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96772-F222-4042-B880-BD3E0E97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B512E-4458-42DB-BAF7-FDBEB146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6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90F7-C94D-43D0-86CD-04E9EB68B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02CEC-E75D-42F7-A82B-D6A631954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D9E5-E11F-4AB8-8422-BDBC337E6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63340-2F18-4111-954E-B934AA6D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4352C-1F44-4051-AE19-A579C10B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01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8A611D-5FD5-4AAB-8E0A-AF08933775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457CF3-D15F-4266-A32F-FDF989604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857A4-B355-432F-81A8-F9704200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ED73A-76BA-4AA0-B52E-FDD1F226A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7F0C-DEAD-4955-8CDC-0F3B7620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3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B8673-A86A-45A3-A000-3D5014A21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8D9CE-EABB-43F8-A822-82F6E0AD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E3C43-2089-4E83-98C7-89DF8150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28430-8B50-4D17-9145-28BFA7A36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DB6DE-663F-42D9-9096-D62B3D84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5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55323-9D21-4506-BAC8-FBFB47A18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CA1C8-A6EC-481D-8BE4-78800725D3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B741A-B707-4795-BFCF-3602357FC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20974-A2D6-4CD2-A28C-D2ECB9FB7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A5604-1361-4140-B422-DEFCAA5FE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0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46B9-C895-4A4F-80E0-C63D0F8EC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75BF-C456-46D0-B303-937F227D8E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8E91A-3F4F-4DB9-9EAC-B952C0B961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7E102-8DE3-4DD2-91AC-95302F3C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9F49F9-46E7-426C-9332-E184D9DDC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69436-72F2-47C5-A7E6-14293099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C5EC-073C-4999-AB95-AA4838E83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D0431-1813-4391-9EA7-EE4B41666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1F0BB-5B57-47F9-899D-4F79529092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2B0C5B-A5CA-4BB3-98B3-98F101653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EA00B-87E1-4E37-8163-44FD474F7A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CC9EA-B6C8-468D-8CD5-6FE9F47A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480623-3908-4C05-8623-4478409B2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17BA66-A763-41F7-B119-4E141B6C0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06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750A3-F21A-4A9F-81ED-A192D51E8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80B53-3F7F-4DE4-8182-3B25B6AB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7D22E-138E-403E-A12D-E0874B30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30823-234A-49B1-931B-2F73515CB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9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D91858-0075-4715-AF79-C478C418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99D43-A594-4F6C-B469-A03197ED2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5E031-A8D7-4322-B2C6-ED7897C9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64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1B8CC-BF17-442A-8959-34D798C0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10DB-1006-4155-8401-48C1B263B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C3026-EA0B-4477-AF4F-FAF9310DB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5A8034-7BC7-4ADD-8373-37E9582B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CE69D-1CDE-4835-8E74-8D7BBE20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7B0CB-C34F-4F08-B4EE-A5F57EB7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0C6BB-97A4-4317-9162-8BE909DCB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04A343-F117-49B1-823A-4D1E842B5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6D20C-DB5C-44CF-BD7C-BDD3C0A2A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EE1BBD-A6E8-4924-BF25-737ED46A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ABBA6-CF3A-483C-9A94-824CE6F2C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836ED-8227-42F7-8AD3-3914CFD8F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7BCB8B-37E8-409E-B6A1-E96995892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F871A-B043-4EB9-8EBD-C5CCE834A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0E493-1EA4-4FD0-8234-E76572BC4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10988-C88F-446B-A189-3059AEA1873D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76424-A806-4727-9527-A6A262EE9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63B0E-11C5-4A8A-BA94-77FABEB505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E5409-74FC-4CF3-A29F-63C114E6E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3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audio" Target="../media/media2.m4a"/><Relationship Id="rId16" Type="http://schemas.openxmlformats.org/officeDocument/2006/relationships/image" Target="../media/image15.png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73387" y="4064164"/>
            <a:ext cx="2984399" cy="158466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latin typeface="Trebuchet MS" panose="020B0603020202020204" pitchFamily="34" charset="0"/>
              </a:rPr>
              <a:t>By</a:t>
            </a:r>
          </a:p>
          <a:p>
            <a:pPr algn="ctr">
              <a:lnSpc>
                <a:spcPct val="100000"/>
              </a:lnSpc>
            </a:pPr>
            <a:r>
              <a:rPr lang="en-US" b="1">
                <a:latin typeface="Trebuchet MS" panose="020B0603020202020204" pitchFamily="34" charset="0"/>
              </a:rPr>
              <a:t>Nalini </a:t>
            </a:r>
            <a:r>
              <a:rPr lang="en-US" b="1" dirty="0">
                <a:latin typeface="Trebuchet MS" panose="020B0603020202020204" pitchFamily="34" charset="0"/>
              </a:rPr>
              <a:t>MACHARLA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B178F-00FA-42F6-8B1F-8532B5E3A516}"/>
              </a:ext>
            </a:extLst>
          </p:cNvPr>
          <p:cNvSpPr txBox="1"/>
          <p:nvPr/>
        </p:nvSpPr>
        <p:spPr>
          <a:xfrm>
            <a:off x="1221929" y="2298115"/>
            <a:ext cx="54873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ALY 6015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​</a:t>
            </a:r>
            <a:b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</a:br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Final Project</a:t>
            </a:r>
          </a:p>
          <a:p>
            <a:pPr algn="ctr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rPr>
              <a:t>Portuguese Bank Marketing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08B9A-F6F6-485C-A06E-29FE9380F17D}"/>
              </a:ext>
            </a:extLst>
          </p:cNvPr>
          <p:cNvSpPr txBox="1"/>
          <p:nvPr/>
        </p:nvSpPr>
        <p:spPr>
          <a:xfrm>
            <a:off x="1118164" y="1209175"/>
            <a:ext cx="56948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Trebuchet MS" panose="020B0603020202020204" pitchFamily="34" charset="0"/>
              </a:rPr>
              <a:t>Prof. Roseanna Hopper</a:t>
            </a: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7" name="Picture 4" descr="Logo&#10;&#10;Description automatically generated">
            <a:extLst>
              <a:ext uri="{FF2B5EF4-FFF2-40B4-BE49-F238E27FC236}">
                <a16:creationId xmlns:a16="http://schemas.microsoft.com/office/drawing/2014/main" id="{BA68DE0D-922B-41AF-9155-C1A7402BC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1" r="-1" b="13064"/>
          <a:stretch/>
        </p:blipFill>
        <p:spPr>
          <a:xfrm>
            <a:off x="7232073" y="1898310"/>
            <a:ext cx="4253345" cy="3061378"/>
          </a:xfrm>
          <a:prstGeom prst="rect">
            <a:avLst/>
          </a:prstGeom>
        </p:spPr>
      </p:pic>
      <p:pic>
        <p:nvPicPr>
          <p:cNvPr id="2" name="Audio Recording Feb 25, 2021 at 10:19:36 AM" descr="Audio Recording Feb 25, 2021 at 10:19:36 AM">
            <a:hlinkClick r:id="" action="ppaction://media"/>
            <a:extLst>
              <a:ext uri="{FF2B5EF4-FFF2-40B4-BE49-F238E27FC236}">
                <a16:creationId xmlns:a16="http://schemas.microsoft.com/office/drawing/2014/main" id="{D843A64E-3D1B-B346-8EC8-F9B9F70E87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538" y="17938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4"/>
    </mc:Choice>
    <mc:Fallback xmlns="">
      <p:transition spd="slow" advTm="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F0BFB5-40D6-431F-BA8C-C03F8155D132}"/>
              </a:ext>
            </a:extLst>
          </p:cNvPr>
          <p:cNvSpPr txBox="1">
            <a:spLocks/>
          </p:cNvSpPr>
          <p:nvPr/>
        </p:nvSpPr>
        <p:spPr>
          <a:xfrm>
            <a:off x="3667991" y="242601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Introduction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FFF7BF-8DF8-4BC0-B2A5-82FDC4CAB819}"/>
              </a:ext>
            </a:extLst>
          </p:cNvPr>
          <p:cNvCxnSpPr>
            <a:cxnSpLocks/>
          </p:cNvCxnSpPr>
          <p:nvPr/>
        </p:nvCxnSpPr>
        <p:spPr>
          <a:xfrm>
            <a:off x="4533331" y="773843"/>
            <a:ext cx="3125337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Graphic 7" descr="Bank">
            <a:extLst>
              <a:ext uri="{FF2B5EF4-FFF2-40B4-BE49-F238E27FC236}">
                <a16:creationId xmlns:a16="http://schemas.microsoft.com/office/drawing/2014/main" id="{D59E5FD2-D35C-4294-A82D-752CFABD6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37" y="1407311"/>
            <a:ext cx="1371600" cy="1371600"/>
          </a:xfrm>
          <a:prstGeom prst="rect">
            <a:avLst/>
          </a:prstGeom>
        </p:spPr>
      </p:pic>
      <p:pic>
        <p:nvPicPr>
          <p:cNvPr id="14" name="Graphic 13" descr="Research">
            <a:extLst>
              <a:ext uri="{FF2B5EF4-FFF2-40B4-BE49-F238E27FC236}">
                <a16:creationId xmlns:a16="http://schemas.microsoft.com/office/drawing/2014/main" id="{1CD36B5D-CC2F-462F-AAC8-5741D94AE0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85715" y="1424771"/>
            <a:ext cx="1371600" cy="1371600"/>
          </a:xfrm>
          <a:prstGeom prst="rect">
            <a:avLst/>
          </a:prstGeom>
        </p:spPr>
      </p:pic>
      <p:pic>
        <p:nvPicPr>
          <p:cNvPr id="16" name="Graphic 15" descr="Lightbulb">
            <a:extLst>
              <a:ext uri="{FF2B5EF4-FFF2-40B4-BE49-F238E27FC236}">
                <a16:creationId xmlns:a16="http://schemas.microsoft.com/office/drawing/2014/main" id="{D654F7E3-BB0E-4F19-858F-A8B8A43BCB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91169" y="4166364"/>
            <a:ext cx="1371600" cy="1371600"/>
          </a:xfrm>
          <a:prstGeom prst="rect">
            <a:avLst/>
          </a:prstGeom>
        </p:spPr>
      </p:pic>
      <p:pic>
        <p:nvPicPr>
          <p:cNvPr id="18" name="Graphic 17" descr="Download from cloud">
            <a:extLst>
              <a:ext uri="{FF2B5EF4-FFF2-40B4-BE49-F238E27FC236}">
                <a16:creationId xmlns:a16="http://schemas.microsoft.com/office/drawing/2014/main" id="{08CE03F1-BDBF-4C4F-B73B-5589F437A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81919" y="4270728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051A2D-92D8-4BA4-930B-CE59EC1860DF}"/>
              </a:ext>
            </a:extLst>
          </p:cNvPr>
          <p:cNvSpPr txBox="1"/>
          <p:nvPr/>
        </p:nvSpPr>
        <p:spPr>
          <a:xfrm>
            <a:off x="592282" y="2778911"/>
            <a:ext cx="3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Portuguese Bank’s </a:t>
            </a:r>
          </a:p>
          <a:p>
            <a:pPr algn="ctr"/>
            <a:r>
              <a:rPr lang="en-IN" dirty="0">
                <a:latin typeface="Trebuchet MS" panose="020B0603020202020204" pitchFamily="34" charset="0"/>
              </a:rPr>
              <a:t>Direct Marketing Campaigns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DA0B19-F04A-4C3D-99E6-66421E86C895}"/>
              </a:ext>
            </a:extLst>
          </p:cNvPr>
          <p:cNvSpPr txBox="1"/>
          <p:nvPr/>
        </p:nvSpPr>
        <p:spPr>
          <a:xfrm>
            <a:off x="1486272" y="5530182"/>
            <a:ext cx="3719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UCI Machine Learning Repository</a:t>
            </a:r>
          </a:p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Open-source</a:t>
            </a:r>
            <a:endParaRPr lang="en-US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41E6D-98C6-48AC-9CF7-F29059F0EB9B}"/>
              </a:ext>
            </a:extLst>
          </p:cNvPr>
          <p:cNvSpPr txBox="1"/>
          <p:nvPr/>
        </p:nvSpPr>
        <p:spPr>
          <a:xfrm>
            <a:off x="6028464" y="28741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rebuchet MS" panose="020B0603020202020204" pitchFamily="34" charset="0"/>
              </a:rPr>
              <a:t>Data Modelling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7AD75C-0AFD-4837-AEF2-0FC39D158CAE}"/>
              </a:ext>
            </a:extLst>
          </p:cNvPr>
          <p:cNvSpPr txBox="1"/>
          <p:nvPr/>
        </p:nvSpPr>
        <p:spPr>
          <a:xfrm>
            <a:off x="7630019" y="5530182"/>
            <a:ext cx="30757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Prediction</a:t>
            </a:r>
          </a:p>
          <a:p>
            <a:pPr algn="ctr"/>
            <a:r>
              <a:rPr lang="en-IN" dirty="0">
                <a:solidFill>
                  <a:srgbClr val="C00000"/>
                </a:solidFill>
                <a:latin typeface="Trebuchet MS" panose="020B0603020202020204" pitchFamily="34" charset="0"/>
              </a:rPr>
              <a:t>Decision-making</a:t>
            </a:r>
            <a:endParaRPr lang="en-US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23" name="Graphic 5" descr="Statistics">
            <a:extLst>
              <a:ext uri="{FF2B5EF4-FFF2-40B4-BE49-F238E27FC236}">
                <a16:creationId xmlns:a16="http://schemas.microsoft.com/office/drawing/2014/main" id="{087A2495-4A27-48C8-A5DA-336FF5EA21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33409" y="4256017"/>
            <a:ext cx="1371600" cy="1401023"/>
          </a:xfrm>
          <a:prstGeom prst="rect">
            <a:avLst/>
          </a:prstGeom>
        </p:spPr>
      </p:pic>
      <p:pic>
        <p:nvPicPr>
          <p:cNvPr id="25" name="Graphic 24" descr="Folder Search">
            <a:extLst>
              <a:ext uri="{FF2B5EF4-FFF2-40B4-BE49-F238E27FC236}">
                <a16:creationId xmlns:a16="http://schemas.microsoft.com/office/drawing/2014/main" id="{3E582DCF-17D3-40BB-9F91-BD3903EB62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53519" y="1423819"/>
            <a:ext cx="1371600" cy="1386529"/>
          </a:xfrm>
          <a:prstGeom prst="rect">
            <a:avLst/>
          </a:prstGeom>
        </p:spPr>
      </p:pic>
      <p:sp>
        <p:nvSpPr>
          <p:cNvPr id="26" name="TextBox 16">
            <a:extLst>
              <a:ext uri="{FF2B5EF4-FFF2-40B4-BE49-F238E27FC236}">
                <a16:creationId xmlns:a16="http://schemas.microsoft.com/office/drawing/2014/main" id="{06C23859-7DFF-4DF0-827C-B8DEB3BD219B}"/>
              </a:ext>
            </a:extLst>
          </p:cNvPr>
          <p:cNvSpPr txBox="1"/>
          <p:nvPr/>
        </p:nvSpPr>
        <p:spPr>
          <a:xfrm>
            <a:off x="3911870" y="2870313"/>
            <a:ext cx="211659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Data Exploration</a:t>
            </a:r>
          </a:p>
        </p:txBody>
      </p:sp>
      <p:sp>
        <p:nvSpPr>
          <p:cNvPr id="28" name="TextBox 37">
            <a:extLst>
              <a:ext uri="{FF2B5EF4-FFF2-40B4-BE49-F238E27FC236}">
                <a16:creationId xmlns:a16="http://schemas.microsoft.com/office/drawing/2014/main" id="{BCF9941A-10A8-452B-A921-81096F310919}"/>
              </a:ext>
            </a:extLst>
          </p:cNvPr>
          <p:cNvSpPr txBox="1"/>
          <p:nvPr/>
        </p:nvSpPr>
        <p:spPr>
          <a:xfrm>
            <a:off x="5612158" y="5642328"/>
            <a:ext cx="166695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atin typeface="Trebuchet MS" panose="020B0603020202020204" pitchFamily="34" charset="0"/>
              </a:rPr>
              <a:t>Data Analysis</a:t>
            </a:r>
          </a:p>
        </p:txBody>
      </p:sp>
      <p:pic>
        <p:nvPicPr>
          <p:cNvPr id="29" name="Graphic 28" descr="Arrow circle">
            <a:extLst>
              <a:ext uri="{FF2B5EF4-FFF2-40B4-BE49-F238E27FC236}">
                <a16:creationId xmlns:a16="http://schemas.microsoft.com/office/drawing/2014/main" id="{325AB604-B57A-4E99-841D-AF1B961097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44200" y="1374995"/>
            <a:ext cx="1371600" cy="1371600"/>
          </a:xfrm>
          <a:prstGeom prst="rect">
            <a:avLst/>
          </a:prstGeom>
        </p:spPr>
      </p:pic>
      <p:sp>
        <p:nvSpPr>
          <p:cNvPr id="30" name="TextBox 36">
            <a:extLst>
              <a:ext uri="{FF2B5EF4-FFF2-40B4-BE49-F238E27FC236}">
                <a16:creationId xmlns:a16="http://schemas.microsoft.com/office/drawing/2014/main" id="{1DAD8111-A683-40F5-B732-E00D37F25E75}"/>
              </a:ext>
            </a:extLst>
          </p:cNvPr>
          <p:cNvSpPr txBox="1"/>
          <p:nvPr/>
        </p:nvSpPr>
        <p:spPr>
          <a:xfrm>
            <a:off x="9327589" y="2730418"/>
            <a:ext cx="2004821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Data Preprocessing</a:t>
            </a:r>
          </a:p>
        </p:txBody>
      </p:sp>
      <p:pic>
        <p:nvPicPr>
          <p:cNvPr id="2" name="Audio Recording Feb 25, 2021 at 10:13:56 AM" descr="Audio Recording Feb 25, 2021 at 10:13:56 AM">
            <a:hlinkClick r:id="" action="ppaction://media"/>
            <a:extLst>
              <a:ext uri="{FF2B5EF4-FFF2-40B4-BE49-F238E27FC236}">
                <a16:creationId xmlns:a16="http://schemas.microsoft.com/office/drawing/2014/main" id="{858E46DB-FE0B-BC4A-AB2D-25769F9BC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0629528" y="21026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F060-2132-4514-AC42-7D02ECB3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623" y="1701594"/>
            <a:ext cx="7976754" cy="3454811"/>
          </a:xfrm>
        </p:spPr>
        <p:txBody>
          <a:bodyPr>
            <a:noAutofit/>
          </a:bodyPr>
          <a:lstStyle/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 to take for Revenue Decline?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 if the client will subscribe (yes/no) a term deposit (variable y)? 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existing Clients?</a:t>
            </a: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SzPts val="1200"/>
              <a:buNone/>
            </a:pP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Which Feature Selection Technique should be used for ou</a:t>
            </a:r>
            <a:r>
              <a:rPr lang="en-US" sz="1800" dirty="0"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 data?</a:t>
            </a: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800" dirty="0">
              <a:effectLst/>
              <a:latin typeface="Trebuchet MS" panose="020B06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F4E7418-3F3D-44B8-808E-39D20A4D5C55}"/>
              </a:ext>
            </a:extLst>
          </p:cNvPr>
          <p:cNvSpPr txBox="1">
            <a:spLocks/>
          </p:cNvSpPr>
          <p:nvPr/>
        </p:nvSpPr>
        <p:spPr>
          <a:xfrm>
            <a:off x="3667991" y="422711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Business Problem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D588CD-C1ED-4A88-BEB2-7ADE3F0D8095}"/>
              </a:ext>
            </a:extLst>
          </p:cNvPr>
          <p:cNvCxnSpPr>
            <a:cxnSpLocks/>
          </p:cNvCxnSpPr>
          <p:nvPr/>
        </p:nvCxnSpPr>
        <p:spPr>
          <a:xfrm flipV="1">
            <a:off x="4100945" y="1013553"/>
            <a:ext cx="4031673" cy="37385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Audio Recording Feb 25, 2021 at 10:15:12 AM" descr="Audio Recording Feb 25, 2021 at 10:15:12 AM">
            <a:hlinkClick r:id="" action="ppaction://media"/>
            <a:extLst>
              <a:ext uri="{FF2B5EF4-FFF2-40B4-BE49-F238E27FC236}">
                <a16:creationId xmlns:a16="http://schemas.microsoft.com/office/drawing/2014/main" id="{11016559-FCCE-9D46-B899-F20085167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75938" y="1864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4BA1A8-5DB0-44B9-A019-982344E336C1}"/>
              </a:ext>
            </a:extLst>
          </p:cNvPr>
          <p:cNvSpPr txBox="1">
            <a:spLocks/>
          </p:cNvSpPr>
          <p:nvPr/>
        </p:nvSpPr>
        <p:spPr>
          <a:xfrm>
            <a:off x="3667991" y="311876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Logistic Regression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2749E2-C6FE-48AF-91A5-742B1890F6C4}"/>
              </a:ext>
            </a:extLst>
          </p:cNvPr>
          <p:cNvCxnSpPr>
            <a:cxnSpLocks/>
          </p:cNvCxnSpPr>
          <p:nvPr/>
        </p:nvCxnSpPr>
        <p:spPr>
          <a:xfrm>
            <a:off x="3796145" y="916573"/>
            <a:ext cx="4658589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E28BAB2-744C-4D88-B0A0-C2677528BC70}"/>
              </a:ext>
            </a:extLst>
          </p:cNvPr>
          <p:cNvSpPr txBox="1"/>
          <p:nvPr/>
        </p:nvSpPr>
        <p:spPr>
          <a:xfrm>
            <a:off x="568035" y="1230560"/>
            <a:ext cx="48560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Trebuchet MS" panose="020B0603020202020204" pitchFamily="34" charset="0"/>
              </a:rPr>
              <a:t>Logistic is an appropriate regression analysis to perform when the dependent variable is dichotomous or binary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It predicts the probability of occurrence of an incident by fitting data to a logit function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So, We chose logistic regression model to discover the Client subscription with accuracy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90.38%</a:t>
            </a:r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596B13-7F0C-48DE-967F-F7652ABEB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71" y="982157"/>
            <a:ext cx="5919394" cy="36314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E8AE6D-10FC-416D-8568-E05AD3C48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8" y="4631427"/>
            <a:ext cx="4724565" cy="10527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F2592B-D6C6-4280-B476-697B51AA1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88" y="5855268"/>
            <a:ext cx="4724565" cy="532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DBE958-ACE5-48C0-80D1-A52D7B420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567" y="4884337"/>
            <a:ext cx="5919395" cy="1488748"/>
          </a:xfrm>
          <a:prstGeom prst="rect">
            <a:avLst/>
          </a:prstGeom>
        </p:spPr>
      </p:pic>
      <p:pic>
        <p:nvPicPr>
          <p:cNvPr id="3" name="Audio Recording Feb 25, 2021 at 10:18:33 AM" descr="Audio Recording Feb 25, 2021 at 10:18:33 AM">
            <a:hlinkClick r:id="" action="ppaction://media"/>
            <a:extLst>
              <a:ext uri="{FF2B5EF4-FFF2-40B4-BE49-F238E27FC236}">
                <a16:creationId xmlns:a16="http://schemas.microsoft.com/office/drawing/2014/main" id="{6782B5C6-F782-8B4B-B6B9-1653DB706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0225" y="16935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6589F31-8FAF-42F1-99FF-E86845264BE8}"/>
              </a:ext>
            </a:extLst>
          </p:cNvPr>
          <p:cNvSpPr txBox="1">
            <a:spLocks/>
          </p:cNvSpPr>
          <p:nvPr/>
        </p:nvSpPr>
        <p:spPr>
          <a:xfrm>
            <a:off x="3449782" y="201036"/>
            <a:ext cx="5074227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k-Nearest Neighbors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F8934A-1BA2-4A46-957F-4DBD676AD9ED}"/>
              </a:ext>
            </a:extLst>
          </p:cNvPr>
          <p:cNvCxnSpPr>
            <a:cxnSpLocks/>
          </p:cNvCxnSpPr>
          <p:nvPr/>
        </p:nvCxnSpPr>
        <p:spPr>
          <a:xfrm>
            <a:off x="3477492" y="805733"/>
            <a:ext cx="5004952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3C6E25-53D4-4351-A1FC-BB3C14E08931}"/>
              </a:ext>
            </a:extLst>
          </p:cNvPr>
          <p:cNvSpPr txBox="1"/>
          <p:nvPr/>
        </p:nvSpPr>
        <p:spPr>
          <a:xfrm>
            <a:off x="568034" y="1202850"/>
            <a:ext cx="55279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sz="1800" dirty="0">
                <a:latin typeface="Trebuchet MS" panose="020B0603020202020204" pitchFamily="34" charset="0"/>
              </a:rPr>
              <a:t>The low bias/ high variance classifiers considered is k-Nearest </a:t>
            </a:r>
            <a:r>
              <a:rPr lang="en-US" sz="1800" dirty="0">
                <a:latin typeface="Trebuchet MS" panose="020B0603020202020204" pitchFamily="34" charset="0"/>
              </a:rPr>
              <a:t>Neighbors, it is </a:t>
            </a:r>
            <a:r>
              <a:rPr lang="en-IN" sz="1800" dirty="0">
                <a:latin typeface="Trebuchet MS" panose="020B0603020202020204" pitchFamily="34" charset="0"/>
              </a:rPr>
              <a:t>a supervised learning algo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We train it under supervision using the labelled data which is already available to us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Another parameter was preProcess, where the data was centred and scaled</a:t>
            </a: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endParaRPr lang="en-IN" sz="1800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KNN method for the 80/20 test/training split’s accuracy is </a:t>
            </a:r>
            <a:r>
              <a:rPr lang="en-IN" sz="1800" b="1" dirty="0">
                <a:solidFill>
                  <a:srgbClr val="C00000"/>
                </a:solidFill>
                <a:latin typeface="Trebuchet MS" panose="020B0603020202020204" pitchFamily="34" charset="0"/>
              </a:rPr>
              <a:t>90.07%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D359F-D9F2-4D20-8E4B-FDA4DEA3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2868795"/>
            <a:ext cx="5122982" cy="1425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EA54A-06CA-453D-BFE1-4ECC0D3AC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4377599"/>
            <a:ext cx="5122982" cy="2196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068CB7-F3D9-4A03-9F83-47A340BBF6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31" y="1230560"/>
            <a:ext cx="5122982" cy="1572315"/>
          </a:xfrm>
          <a:prstGeom prst="rect">
            <a:avLst/>
          </a:prstGeom>
        </p:spPr>
      </p:pic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38DCC29F-F8F3-49E2-8D94-1FDF7A57D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5513" y="1985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CF74D70-A80B-41A6-90D6-2DAF488CF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2" y="3837709"/>
            <a:ext cx="4558675" cy="290238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10824B0-5B4D-47F8-B0EA-D45A8F49F250}"/>
              </a:ext>
            </a:extLst>
          </p:cNvPr>
          <p:cNvSpPr txBox="1">
            <a:spLocks/>
          </p:cNvSpPr>
          <p:nvPr/>
        </p:nvSpPr>
        <p:spPr>
          <a:xfrm>
            <a:off x="3667991" y="117906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Decision Tree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A8572A7-6BEA-4F9C-B84D-AFB40D1370FC}"/>
              </a:ext>
            </a:extLst>
          </p:cNvPr>
          <p:cNvCxnSpPr>
            <a:cxnSpLocks/>
          </p:cNvCxnSpPr>
          <p:nvPr/>
        </p:nvCxnSpPr>
        <p:spPr>
          <a:xfrm>
            <a:off x="4475011" y="722603"/>
            <a:ext cx="3276316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AA9C137-5152-41F4-9644-00EADEA802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82" y="5369446"/>
            <a:ext cx="3356593" cy="1163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66593E-E7E0-445B-BAE1-DF7FFEFE19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543" y="833444"/>
            <a:ext cx="5649456" cy="4369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9AF8A4-752D-4DD1-BD36-78D3145F00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639" y="5357759"/>
            <a:ext cx="3276316" cy="116378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EBDCDE-FC75-4DB5-AEB2-4CD7E9191F7B}"/>
              </a:ext>
            </a:extLst>
          </p:cNvPr>
          <p:cNvSpPr txBox="1"/>
          <p:nvPr/>
        </p:nvSpPr>
        <p:spPr>
          <a:xfrm>
            <a:off x="446545" y="833444"/>
            <a:ext cx="59819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rebuchet MS" panose="020B0603020202020204" pitchFamily="34" charset="0"/>
              </a:rPr>
              <a:t>It is one of the very simplest and useful ML algorithms and used to predict a class of the given data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IN" dirty="0"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The results show that the model are fitted to evaluate train data considering that errors is so low 8.1%</a:t>
            </a:r>
          </a:p>
          <a:p>
            <a:pPr algn="just"/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C0000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latin typeface="Trebuchet MS" panose="020B0603020202020204" pitchFamily="34" charset="0"/>
              </a:rPr>
              <a:t>Decision Tree seems to be a better classifier with t</a:t>
            </a:r>
            <a:r>
              <a:rPr lang="en-US" dirty="0">
                <a:latin typeface="Trebuchet MS" panose="020B0603020202020204" pitchFamily="34" charset="0"/>
              </a:rPr>
              <a:t>he accuracy achieved with this model is about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91.21%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F99ED898-DA6A-46B8-8371-BAA7A68566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35855" y="2678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1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612383-AF91-4572-9544-934179502870}"/>
              </a:ext>
            </a:extLst>
          </p:cNvPr>
          <p:cNvSpPr txBox="1">
            <a:spLocks/>
          </p:cNvSpPr>
          <p:nvPr/>
        </p:nvSpPr>
        <p:spPr>
          <a:xfrm>
            <a:off x="3122468" y="173327"/>
            <a:ext cx="5947064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Random Forest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7E98AF-8892-4106-B927-D5070078524A}"/>
              </a:ext>
            </a:extLst>
          </p:cNvPr>
          <p:cNvCxnSpPr>
            <a:cxnSpLocks/>
          </p:cNvCxnSpPr>
          <p:nvPr/>
        </p:nvCxnSpPr>
        <p:spPr>
          <a:xfrm>
            <a:off x="4244686" y="780190"/>
            <a:ext cx="3721678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6923073-4955-4944-BA08-8BF36E4A21BF}"/>
              </a:ext>
            </a:extLst>
          </p:cNvPr>
          <p:cNvSpPr txBox="1"/>
          <p:nvPr/>
        </p:nvSpPr>
        <p:spPr>
          <a:xfrm>
            <a:off x="594017" y="1088098"/>
            <a:ext cx="50569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rebuchet MS" panose="020B0603020202020204" pitchFamily="34" charset="0"/>
              </a:rPr>
              <a:t>The random forest then combines the output of individual decision trees to get the ultimate output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latin typeface="Trebuchet MS" panose="020B0603020202020204" pitchFamily="34" charset="0"/>
              </a:rPr>
              <a:t>This process of mixing the output of multiple individual models is called as Ensemble Learning</a:t>
            </a: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endParaRPr lang="en-US" dirty="0">
              <a:latin typeface="Trebuchet MS" panose="020B0603020202020204" pitchFamily="34" charset="0"/>
            </a:endParaRPr>
          </a:p>
          <a:p>
            <a:pPr algn="just"/>
            <a:r>
              <a:rPr lang="en-IN" sz="1800" dirty="0">
                <a:latin typeface="Trebuchet MS" panose="020B0603020202020204" pitchFamily="34" charset="0"/>
              </a:rPr>
              <a:t>After rigorous training and testing with 20 dimensions, we obtained an accuracy of </a:t>
            </a:r>
            <a:r>
              <a:rPr lang="en-IN" sz="1800" b="1" dirty="0">
                <a:solidFill>
                  <a:srgbClr val="C00000"/>
                </a:solidFill>
                <a:latin typeface="Trebuchet MS" panose="020B0603020202020204" pitchFamily="34" charset="0"/>
              </a:rPr>
              <a:t>91.05%</a:t>
            </a:r>
            <a:endParaRPr lang="en-US" dirty="0">
              <a:latin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F237DF-7EC0-4EC5-A0C8-AF4F3B34A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8" y="5335415"/>
            <a:ext cx="5056902" cy="10006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61C12E-FB17-44B7-82F8-C2B96BE7C9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745" y="1088098"/>
            <a:ext cx="5735775" cy="5298847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F42D9F1D-D33A-4662-80E2-4560A62F35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5920" y="1662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7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DFAEF-AF0A-4F0F-9CD1-FA4197AE0A0B}"/>
              </a:ext>
            </a:extLst>
          </p:cNvPr>
          <p:cNvSpPr txBox="1">
            <a:spLocks/>
          </p:cNvSpPr>
          <p:nvPr/>
        </p:nvSpPr>
        <p:spPr>
          <a:xfrm>
            <a:off x="3667990" y="191265"/>
            <a:ext cx="4856018" cy="493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C00000"/>
                </a:solidFill>
                <a:latin typeface="Trebuchet MS" panose="020B0603020202020204" pitchFamily="34" charset="0"/>
              </a:rPr>
              <a:t>Conclusion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165B7F3-C17F-475D-B724-F8E0B29BC608}"/>
              </a:ext>
            </a:extLst>
          </p:cNvPr>
          <p:cNvCxnSpPr>
            <a:cxnSpLocks/>
          </p:cNvCxnSpPr>
          <p:nvPr/>
        </p:nvCxnSpPr>
        <p:spPr>
          <a:xfrm>
            <a:off x="4835235" y="791879"/>
            <a:ext cx="2680854" cy="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659FFB27-94FE-49A4-9423-E9DA28B4E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511848"/>
              </p:ext>
            </p:extLst>
          </p:nvPr>
        </p:nvGraphicFramePr>
        <p:xfrm>
          <a:off x="1336963" y="1072220"/>
          <a:ext cx="9518072" cy="1898073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3776085">
                  <a:extLst>
                    <a:ext uri="{9D8B030D-6E8A-4147-A177-3AD203B41FA5}">
                      <a16:colId xmlns:a16="http://schemas.microsoft.com/office/drawing/2014/main" val="2065156936"/>
                    </a:ext>
                  </a:extLst>
                </a:gridCol>
                <a:gridCol w="3639837">
                  <a:extLst>
                    <a:ext uri="{9D8B030D-6E8A-4147-A177-3AD203B41FA5}">
                      <a16:colId xmlns:a16="http://schemas.microsoft.com/office/drawing/2014/main" val="1303563040"/>
                    </a:ext>
                  </a:extLst>
                </a:gridCol>
                <a:gridCol w="2102150">
                  <a:extLst>
                    <a:ext uri="{9D8B030D-6E8A-4147-A177-3AD203B41FA5}">
                      <a16:colId xmlns:a16="http://schemas.microsoft.com/office/drawing/2014/main" val="1353724037"/>
                    </a:ext>
                  </a:extLst>
                </a:gridCol>
              </a:tblGrid>
              <a:tr h="3604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rebuchet MS" panose="020B0603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217285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Logistic Regression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90.38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09764"/>
                  </a:ext>
                </a:extLst>
              </a:tr>
              <a:tr h="374073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k-Nearest Neighbors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90.07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470259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Decision Trees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91.21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C00000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045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>
                          <a:latin typeface="Trebuchet MS" panose="020B0603020202020204" pitchFamily="34" charset="0"/>
                        </a:rPr>
                        <a:t>Random Forests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91.05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19181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614D44F-D793-4253-9969-E6F487D878B5}"/>
              </a:ext>
            </a:extLst>
          </p:cNvPr>
          <p:cNvSpPr txBox="1"/>
          <p:nvPr/>
        </p:nvSpPr>
        <p:spPr>
          <a:xfrm>
            <a:off x="1336963" y="3480798"/>
            <a:ext cx="951807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The Decision Tree Model produces the most accurate predictions of </a:t>
            </a:r>
            <a:r>
              <a:rPr lang="en-US" sz="1800" dirty="0"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client will subscribe (yes/no) a term deposit 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information</a:t>
            </a:r>
          </a:p>
          <a:p>
            <a:pPr algn="just"/>
            <a:endParaRPr lang="en-IN" dirty="0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The accuracy of the predictions are verified with a Probability Value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0.00734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and a 95% confidence interval of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0.9058</a:t>
            </a:r>
            <a:r>
              <a:rPr lang="en-IN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to </a:t>
            </a:r>
            <a:r>
              <a:rPr lang="en-IN" b="1" dirty="0">
                <a:solidFill>
                  <a:srgbClr val="C00000"/>
                </a:solidFill>
                <a:latin typeface="Trebuchet MS" panose="020B0603020202020204" pitchFamily="34" charset="0"/>
              </a:rPr>
              <a:t>0.9181</a:t>
            </a:r>
          </a:p>
          <a:p>
            <a:pPr algn="just"/>
            <a:endParaRPr lang="en-US" dirty="0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For better understanding we can go further by building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XG Boost, Ada Boost, GBM, Light GBM, </a:t>
            </a:r>
            <a:r>
              <a:rPr lang="en-US" dirty="0">
                <a:latin typeface="Trebuchet MS" panose="020B0603020202020204" pitchFamily="34" charset="0"/>
              </a:rPr>
              <a:t>and</a:t>
            </a:r>
            <a:r>
              <a:rPr lang="en-US" dirty="0">
                <a:solidFill>
                  <a:srgbClr val="C00000"/>
                </a:solidFill>
                <a:latin typeface="Trebuchet MS" panose="020B0603020202020204" pitchFamily="34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Trebuchet MS" panose="020B0603020202020204" pitchFamily="34" charset="0"/>
              </a:rPr>
              <a:t>Neural Network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rebuchet MS" panose="020B0603020202020204" pitchFamily="34" charset="0"/>
              </a:rPr>
              <a:t>Models and figure out the best accurate predictor and use it in the Bank’s Marketing Campaign</a:t>
            </a:r>
          </a:p>
        </p:txBody>
      </p:sp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C0C118D5-0C39-4F76-9424-CB0904189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7600" y="3803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408</Words>
  <Application>Microsoft Macintosh PowerPoint</Application>
  <PresentationFormat>Widescreen</PresentationFormat>
  <Paragraphs>86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Raj Thota</dc:creator>
  <cp:lastModifiedBy>Nalini Macharla</cp:lastModifiedBy>
  <cp:revision>162</cp:revision>
  <dcterms:created xsi:type="dcterms:W3CDTF">2021-02-23T17:32:52Z</dcterms:created>
  <dcterms:modified xsi:type="dcterms:W3CDTF">2022-04-08T20:45:44Z</dcterms:modified>
</cp:coreProperties>
</file>